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1" r:id="rId2"/>
    <p:sldId id="284" r:id="rId3"/>
    <p:sldId id="286" r:id="rId4"/>
    <p:sldId id="287" r:id="rId5"/>
  </p:sldIdLst>
  <p:sldSz cx="9144000" cy="6858000" type="screen4x3"/>
  <p:notesSz cx="6797675" cy="9926638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12" y="24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529F-A467-4099-8249-C170D3837894}" type="datetimeFigureOut">
              <a:rPr lang="pt-BR" smtClean="0"/>
              <a:pPr/>
              <a:t>28/10/2015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E1922-4F1E-4D2C-91F8-80D54B3736F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393509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529F-A467-4099-8249-C170D3837894}" type="datetimeFigureOut">
              <a:rPr lang="pt-BR" smtClean="0"/>
              <a:pPr/>
              <a:t>28/10/2015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E1922-4F1E-4D2C-91F8-80D54B3736F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456349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529F-A467-4099-8249-C170D3837894}" type="datetimeFigureOut">
              <a:rPr lang="pt-BR" smtClean="0"/>
              <a:pPr/>
              <a:t>28/10/2015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E1922-4F1E-4D2C-91F8-80D54B3736F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248907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529F-A467-4099-8249-C170D3837894}" type="datetimeFigureOut">
              <a:rPr lang="pt-BR" smtClean="0"/>
              <a:pPr/>
              <a:t>28/10/2015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E1922-4F1E-4D2C-91F8-80D54B3736F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77319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529F-A467-4099-8249-C170D3837894}" type="datetimeFigureOut">
              <a:rPr lang="pt-BR" smtClean="0"/>
              <a:pPr/>
              <a:t>28/10/2015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E1922-4F1E-4D2C-91F8-80D54B3736F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556672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529F-A467-4099-8249-C170D3837894}" type="datetimeFigureOut">
              <a:rPr lang="pt-BR" smtClean="0"/>
              <a:pPr/>
              <a:t>28/10/2015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E1922-4F1E-4D2C-91F8-80D54B3736F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557948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529F-A467-4099-8249-C170D3837894}" type="datetimeFigureOut">
              <a:rPr lang="pt-BR" smtClean="0"/>
              <a:pPr/>
              <a:t>28/10/2015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E1922-4F1E-4D2C-91F8-80D54B3736F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975897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529F-A467-4099-8249-C170D3837894}" type="datetimeFigureOut">
              <a:rPr lang="pt-BR" smtClean="0"/>
              <a:pPr/>
              <a:t>28/10/2015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E1922-4F1E-4D2C-91F8-80D54B3736F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895147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529F-A467-4099-8249-C170D3837894}" type="datetimeFigureOut">
              <a:rPr lang="pt-BR" smtClean="0"/>
              <a:pPr/>
              <a:t>28/10/2015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E1922-4F1E-4D2C-91F8-80D54B3736F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625039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529F-A467-4099-8249-C170D3837894}" type="datetimeFigureOut">
              <a:rPr lang="pt-BR" smtClean="0"/>
              <a:pPr/>
              <a:t>28/10/2015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E1922-4F1E-4D2C-91F8-80D54B3736F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749424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529F-A467-4099-8249-C170D3837894}" type="datetimeFigureOut">
              <a:rPr lang="pt-BR" smtClean="0"/>
              <a:pPr/>
              <a:t>28/10/2015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E1922-4F1E-4D2C-91F8-80D54B3736F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89642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62529F-A467-4099-8249-C170D3837894}" type="datetimeFigureOut">
              <a:rPr lang="pt-BR" smtClean="0"/>
              <a:pPr/>
              <a:t>28/10/2015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9E1922-4F1E-4D2C-91F8-80D54B3736F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45494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827584" y="1886967"/>
            <a:ext cx="7772400" cy="1470025"/>
          </a:xfrm>
        </p:spPr>
        <p:txBody>
          <a:bodyPr>
            <a:noAutofit/>
          </a:bodyPr>
          <a:lstStyle/>
          <a:p>
            <a:r>
              <a:rPr lang="pt-BR" sz="4000" b="1" u="sng" dirty="0" smtClean="0">
                <a:solidFill>
                  <a:srgbClr val="C00000"/>
                </a:solidFill>
              </a:rPr>
              <a:t>Cronograma de ATIVIDADES 2º.semestre/2015</a:t>
            </a:r>
            <a:endParaRPr lang="pt-BR" sz="4000" b="1" u="sng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7116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5535990"/>
              </p:ext>
            </p:extLst>
          </p:nvPr>
        </p:nvGraphicFramePr>
        <p:xfrm>
          <a:off x="107504" y="260648"/>
          <a:ext cx="8914646" cy="525665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14998"/>
                <a:gridCol w="3038264"/>
                <a:gridCol w="2209292"/>
                <a:gridCol w="1526046"/>
                <a:gridCol w="1526046"/>
              </a:tblGrid>
              <a:tr h="5627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DATA</a:t>
                      </a:r>
                      <a:endParaRPr lang="pt-B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COMPETÊNCIAS/HABILIDADES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(CONFORME </a:t>
                      </a:r>
                      <a:r>
                        <a:rPr lang="pt-BR" sz="1400" dirty="0" smtClean="0">
                          <a:effectLst/>
                        </a:rPr>
                        <a:t>PORT. </a:t>
                      </a:r>
                      <a:r>
                        <a:rPr lang="pt-BR" sz="1400" dirty="0">
                          <a:effectLst/>
                        </a:rPr>
                        <a:t>ENADE 2015)</a:t>
                      </a:r>
                      <a:endParaRPr lang="pt-B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TEMÁTICA</a:t>
                      </a:r>
                      <a:endParaRPr lang="pt-B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PROFESSOR</a:t>
                      </a:r>
                      <a:endParaRPr lang="pt-B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METODOLOGIA ATIVA</a:t>
                      </a:r>
                      <a:endParaRPr lang="pt-B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317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 smtClean="0">
                          <a:effectLst/>
                        </a:rPr>
                        <a:t>15/08</a:t>
                      </a:r>
                      <a:endParaRPr lang="pt-B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Segurança alimentar;</a:t>
                      </a:r>
                      <a:r>
                        <a:rPr lang="pt-BR" sz="14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riscos e microbiologia de alimentos</a:t>
                      </a:r>
                      <a:endParaRPr lang="pt-BR" sz="14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dirty="0">
                          <a:effectLst/>
                        </a:rPr>
                        <a:t> </a:t>
                      </a:r>
                      <a:r>
                        <a:rPr lang="pt-BR" sz="14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Boas praticas de manipulação dos alimentos. RDC 216 (manipulação</a:t>
                      </a:r>
                      <a:r>
                        <a:rPr lang="pt-BR" sz="140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de alimentos).</a:t>
                      </a:r>
                      <a:endParaRPr lang="pt-BR" sz="14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4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 </a:t>
                      </a:r>
                      <a:endParaRPr lang="pt-B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dirty="0" smtClean="0">
                          <a:effectLst/>
                        </a:rPr>
                        <a:t> Marcia Maciel</a:t>
                      </a:r>
                      <a:endParaRPr lang="pt-BR" sz="14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dirty="0" smtClean="0">
                          <a:effectLst/>
                        </a:rPr>
                        <a:t>Conteúdo e aplicação de questões </a:t>
                      </a:r>
                      <a:endParaRPr lang="pt-BR" sz="14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317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 smtClean="0">
                          <a:effectLst/>
                        </a:rPr>
                        <a:t>22/08</a:t>
                      </a:r>
                      <a:endParaRPr lang="pt-BR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Fundamentos de nutrição e alimentação humana: conceitos de macro e micro </a:t>
                      </a:r>
                      <a:r>
                        <a:rPr lang="pt-B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nutrientes</a:t>
                      </a:r>
                      <a:r>
                        <a:rPr lang="pt-BR" sz="1200" dirty="0" err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FUNDA</a:t>
                      </a:r>
                      <a:endParaRPr lang="pt-B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Conceitos e aplicações</a:t>
                      </a:r>
                      <a:endParaRPr lang="pt-B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 smtClean="0">
                          <a:effectLst/>
                        </a:rPr>
                        <a:t>Marcia Maciel</a:t>
                      </a:r>
                      <a:endParaRPr lang="pt-B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 smtClean="0">
                          <a:effectLst/>
                        </a:rPr>
                        <a:t>Conteúdo e aplicação de questões</a:t>
                      </a:r>
                      <a:r>
                        <a:rPr lang="pt-BR" sz="1400" dirty="0">
                          <a:effectLst/>
                        </a:rPr>
                        <a:t> </a:t>
                      </a:r>
                      <a:endParaRPr lang="pt-B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133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 smtClean="0">
                          <a:effectLst/>
                        </a:rPr>
                        <a:t>29/08</a:t>
                      </a:r>
                      <a:endParaRPr lang="pt-BR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História da alimentação: relações do alimento com o desenvolvimento humano, histórico e sociocultural; cultura alimentar e as influências étnico-raciais; evolução da gastronomia;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 smtClean="0">
                          <a:effectLst/>
                        </a:rPr>
                        <a:t>Evolução</a:t>
                      </a:r>
                      <a:r>
                        <a:rPr lang="pt-BR" sz="1400" baseline="0" dirty="0" smtClean="0">
                          <a:effectLst/>
                        </a:rPr>
                        <a:t> histórica. Aspectos culturais e </a:t>
                      </a:r>
                      <a:r>
                        <a:rPr lang="pt-BR" sz="1400" baseline="0" dirty="0" err="1" smtClean="0">
                          <a:effectLst/>
                        </a:rPr>
                        <a:t>etnico</a:t>
                      </a:r>
                      <a:r>
                        <a:rPr lang="pt-BR" sz="1400" baseline="0" dirty="0" smtClean="0">
                          <a:effectLst/>
                        </a:rPr>
                        <a:t> raciais da alimentação no Brasil</a:t>
                      </a:r>
                      <a:endParaRPr lang="pt-BR" sz="1400" dirty="0" smtClean="0"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Elda</a:t>
                      </a:r>
                      <a:r>
                        <a:rPr lang="pt-BR" sz="140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pt-BR" sz="14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Damasceno</a:t>
                      </a:r>
                      <a:endParaRPr lang="pt-BR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 smtClean="0">
                          <a:effectLst/>
                        </a:rPr>
                        <a:t>Conteúdo e aplicação de questões</a:t>
                      </a:r>
                      <a:r>
                        <a:rPr lang="pt-BR" sz="1400" dirty="0">
                          <a:effectLst/>
                        </a:rPr>
                        <a:t> </a:t>
                      </a:r>
                      <a:endParaRPr lang="pt-B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31775"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05.09</a:t>
                      </a:r>
                      <a:endParaRPr lang="pt-BR" sz="14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Planejamento de cardápio: ficha técnica de preparo (peso bruto, peso líquido, fator de cocção, fator de correção, fator de conversão, custo </a:t>
                      </a:r>
                      <a:r>
                        <a:rPr lang="pt-B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percapita</a:t>
                      </a:r>
                      <a:r>
                        <a:rPr lang="pt-B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); tipologia e cardápio como instrumento de marketing; </a:t>
                      </a:r>
                    </a:p>
                    <a:p>
                      <a:endParaRPr lang="pt-BR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Sazonalidade,</a:t>
                      </a:r>
                      <a:r>
                        <a:rPr lang="pt-BR" sz="140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custos, tipologia, criação de </a:t>
                      </a:r>
                      <a:r>
                        <a:rPr lang="pt-BR" sz="1400" baseline="0" dirty="0" err="1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cardapios</a:t>
                      </a:r>
                      <a:endParaRPr lang="pt-BR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dirty="0" smtClean="0">
                          <a:effectLst/>
                        </a:rPr>
                        <a:t> Wadih </a:t>
                      </a:r>
                      <a:r>
                        <a:rPr lang="pt-BR" sz="1400" dirty="0" err="1" smtClean="0">
                          <a:effectLst/>
                        </a:rPr>
                        <a:t>Aboud</a:t>
                      </a:r>
                      <a:r>
                        <a:rPr lang="pt-BR" sz="1400" dirty="0" smtClean="0">
                          <a:effectLst/>
                        </a:rPr>
                        <a:t> e Ana Barbieri</a:t>
                      </a:r>
                      <a:endParaRPr lang="pt-BR" sz="14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 smtClean="0">
                          <a:effectLst/>
                        </a:rPr>
                        <a:t>Conteúdo e aplicação de questões </a:t>
                      </a:r>
                      <a:endParaRPr lang="pt-BR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417963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3657127"/>
              </p:ext>
            </p:extLst>
          </p:nvPr>
        </p:nvGraphicFramePr>
        <p:xfrm>
          <a:off x="422230" y="692696"/>
          <a:ext cx="8470249" cy="56083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84340"/>
                <a:gridCol w="2886806"/>
                <a:gridCol w="2099159"/>
                <a:gridCol w="1449972"/>
                <a:gridCol w="1449972"/>
              </a:tblGrid>
              <a:tr h="9705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19.09</a:t>
                      </a:r>
                      <a:endParaRPr lang="pt-B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Técnicas básicas de cozinha: técnicas de cortes de alimentos; métodos de cocção; molhos, caldos e fundos; reconhecimento dos insumos; equipamentos e utensílios; terminologia culinária básica; </a:t>
                      </a:r>
                      <a:endParaRPr lang="pt-B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Preparo prévio e técnicas de cocção</a:t>
                      </a:r>
                      <a:endParaRPr lang="pt-B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dirty="0" smtClean="0">
                          <a:effectLst/>
                        </a:rPr>
                        <a:t>Wadih </a:t>
                      </a:r>
                      <a:r>
                        <a:rPr lang="pt-BR" sz="1400" dirty="0" err="1" smtClean="0">
                          <a:effectLst/>
                        </a:rPr>
                        <a:t>Aboud</a:t>
                      </a:r>
                      <a:r>
                        <a:rPr lang="pt-BR" sz="1400" dirty="0" smtClean="0">
                          <a:effectLst/>
                        </a:rPr>
                        <a:t> </a:t>
                      </a:r>
                      <a:endParaRPr lang="pt-B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dirty="0" smtClean="0">
                          <a:effectLst/>
                        </a:rPr>
                        <a:t>Conteúdo e aplicação de questões </a:t>
                      </a:r>
                      <a:endParaRPr lang="pt-BR" sz="14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058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26.09</a:t>
                      </a:r>
                      <a:endParaRPr lang="pt-B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t-B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Técnicas de panificação: processos de fermentação; massas básicas; tipos de pães; técnicas e ingredientes;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Industria</a:t>
                      </a:r>
                      <a:r>
                        <a:rPr lang="pt-BR" sz="14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pt-BR" sz="1400" baseline="0" dirty="0" err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Panaderil</a:t>
                      </a:r>
                      <a:r>
                        <a:rPr lang="pt-BR" sz="14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. Pães Nacionais e Internacionais</a:t>
                      </a:r>
                      <a:endParaRPr lang="pt-B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dirty="0" err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Eleilson</a:t>
                      </a:r>
                      <a:r>
                        <a:rPr lang="pt-BR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Fernandes</a:t>
                      </a:r>
                      <a:endParaRPr lang="pt-B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dirty="0" smtClean="0">
                          <a:effectLst/>
                        </a:rPr>
                        <a:t>Conteúdo e aplicação de questões </a:t>
                      </a:r>
                      <a:endParaRPr lang="pt-BR" sz="14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2617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03.10</a:t>
                      </a:r>
                      <a:endParaRPr lang="pt-B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pt-B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Gestão de alimentos e bebidas: plano de negócios; custos e controles; gestão de negócios; marketing; planejamento e desenvolvimento de equipes; logística; planejamento físico de instalações e fluxos operacionais;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Administração, empreendedorismo e marketing nas organizações</a:t>
                      </a:r>
                      <a:r>
                        <a:rPr lang="pt-BR" sz="14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da gastronomia. </a:t>
                      </a:r>
                      <a:endParaRPr lang="pt-B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Ana Barbieri e Haroldo Fontoura</a:t>
                      </a:r>
                      <a:endParaRPr lang="pt-B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dirty="0" smtClean="0">
                          <a:effectLst/>
                        </a:rPr>
                        <a:t>Conteúdo e aplicação de questões </a:t>
                      </a:r>
                      <a:endParaRPr lang="pt-BR" sz="14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1323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10.10</a:t>
                      </a:r>
                      <a:endParaRPr lang="pt-B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Cozinhas clássicas: Francesa e Italiana;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Cozinha Internacional e Mediterrânea</a:t>
                      </a:r>
                      <a:endParaRPr lang="pt-B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Wadih </a:t>
                      </a:r>
                      <a:r>
                        <a:rPr lang="pt-BR" sz="1400" dirty="0" err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Aboud</a:t>
                      </a:r>
                      <a:endParaRPr lang="pt-B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dirty="0" smtClean="0">
                          <a:effectLst/>
                        </a:rPr>
                        <a:t>Conteúdo e aplicação de questões </a:t>
                      </a:r>
                      <a:endParaRPr lang="pt-BR" sz="14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058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17.10</a:t>
                      </a:r>
                      <a:endParaRPr lang="pt-B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Ética e sustentabilidade: ética profissional; alimentação sustentável; tratamento de resíduos; </a:t>
                      </a:r>
                      <a:endParaRPr lang="pt-B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Ética e sustentabilidade</a:t>
                      </a:r>
                      <a:endParaRPr lang="pt-B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Dannilo </a:t>
                      </a:r>
                      <a:r>
                        <a:rPr lang="pt-BR" sz="1400" dirty="0" err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Halabe</a:t>
                      </a:r>
                      <a:endParaRPr lang="pt-B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dirty="0" smtClean="0">
                          <a:effectLst/>
                        </a:rPr>
                        <a:t>Conteúdo e aplicação de questões </a:t>
                      </a:r>
                      <a:endParaRPr lang="pt-BR" sz="14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51601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5687980"/>
              </p:ext>
            </p:extLst>
          </p:nvPr>
        </p:nvGraphicFramePr>
        <p:xfrm>
          <a:off x="467544" y="764704"/>
          <a:ext cx="8413003" cy="47126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80391"/>
                <a:gridCol w="2867295"/>
                <a:gridCol w="2084971"/>
                <a:gridCol w="1440173"/>
                <a:gridCol w="1440173"/>
              </a:tblGrid>
              <a:tr h="4319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DATA</a:t>
                      </a:r>
                      <a:endParaRPr lang="pt-B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COMPETÊNCIAS/HABILIDADES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(CONFORME </a:t>
                      </a:r>
                      <a:r>
                        <a:rPr lang="pt-BR" sz="1400" dirty="0" smtClean="0">
                          <a:effectLst/>
                        </a:rPr>
                        <a:t>PORT. </a:t>
                      </a:r>
                      <a:r>
                        <a:rPr lang="pt-BR" sz="1400" dirty="0">
                          <a:effectLst/>
                        </a:rPr>
                        <a:t>ENADE 2015)</a:t>
                      </a:r>
                      <a:endParaRPr lang="pt-B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TEMÁTICA</a:t>
                      </a:r>
                      <a:endParaRPr lang="pt-B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PROFESSOR</a:t>
                      </a:r>
                      <a:endParaRPr lang="pt-B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METODOLOGIA ATIVA</a:t>
                      </a:r>
                      <a:endParaRPr lang="pt-B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4792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24.10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Cozinha brasileira, das américas, europeia, africana e asiática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2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Abordagem das cozinhas brasileiras e internacional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dirty="0" err="1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Paricia</a:t>
                      </a:r>
                      <a:r>
                        <a:rPr lang="pt-BR" sz="14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pt-BR" sz="1400" dirty="0" err="1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Golino</a:t>
                      </a:r>
                      <a:endParaRPr lang="pt-BR" sz="14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dirty="0" err="1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Eleilson</a:t>
                      </a:r>
                      <a:r>
                        <a:rPr lang="pt-BR" sz="140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Fernandes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Allan </a:t>
                      </a:r>
                      <a:r>
                        <a:rPr lang="pt-BR" sz="1400" baseline="0" dirty="0" err="1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Patricio</a:t>
                      </a:r>
                      <a:endParaRPr lang="pt-BR" sz="14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dirty="0" err="1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Conteudo</a:t>
                      </a:r>
                      <a:r>
                        <a:rPr lang="pt-BR" sz="140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e aplicação de questões</a:t>
                      </a:r>
                      <a:endParaRPr lang="pt-BR" sz="14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479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 smtClean="0">
                          <a:effectLst/>
                        </a:rPr>
                        <a:t>31.10</a:t>
                      </a:r>
                      <a:endParaRPr lang="pt-B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Tipologia de restaurantes e serviços: tipos de serviços; dinâmicas de operação nos serviços; tipologia de restauração; </a:t>
                      </a:r>
                      <a:endParaRPr lang="pt-BR" sz="12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Tipos de restauração. Tipos</a:t>
                      </a:r>
                      <a:r>
                        <a:rPr lang="pt-BR" sz="14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de serviço</a:t>
                      </a:r>
                      <a:endParaRPr lang="pt-B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Elda Damasceno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dirty="0" smtClean="0">
                          <a:effectLst/>
                        </a:rPr>
                        <a:t>Conteúdo e aplicação de questões </a:t>
                      </a:r>
                      <a:endParaRPr lang="pt-BR" sz="14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713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 smtClean="0">
                          <a:effectLst/>
                        </a:rPr>
                        <a:t>07.11</a:t>
                      </a:r>
                      <a:endParaRPr lang="pt-BR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Bebidas: alcoólicas e não alcoólicas; destiladas e fermentadas; enologia; harmonização de bebidas e comidas.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Enologia e Bebidas e bares</a:t>
                      </a:r>
                      <a:endParaRPr lang="pt-B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Wadih </a:t>
                      </a:r>
                      <a:r>
                        <a:rPr lang="pt-BR" sz="1400" dirty="0" err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Aboud</a:t>
                      </a:r>
                      <a:endParaRPr lang="pt-B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 smtClean="0">
                          <a:effectLst/>
                        </a:rPr>
                        <a:t>Conteúdo e aplicação de questões</a:t>
                      </a:r>
                      <a:r>
                        <a:rPr lang="pt-BR" sz="1400" dirty="0">
                          <a:effectLst/>
                        </a:rPr>
                        <a:t> </a:t>
                      </a:r>
                      <a:endParaRPr lang="pt-B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920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 smtClean="0">
                          <a:effectLst/>
                        </a:rPr>
                        <a:t>14.11</a:t>
                      </a:r>
                      <a:endParaRPr lang="pt-BR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Formação Geral</a:t>
                      </a:r>
                      <a:endParaRPr lang="pt-B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effectLst/>
                        </a:rPr>
                        <a:t>Formação Geral. Realidade e atualidade.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Dannilo</a:t>
                      </a:r>
                      <a:r>
                        <a:rPr lang="pt-BR" sz="120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pt-BR" sz="1200" baseline="0" dirty="0" err="1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Halabe</a:t>
                      </a:r>
                      <a:endParaRPr lang="pt-BR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 smtClean="0">
                          <a:effectLst/>
                        </a:rPr>
                        <a:t>Conteúdo e aplicação de questões</a:t>
                      </a:r>
                      <a:r>
                        <a:rPr lang="pt-BR" sz="1400" dirty="0">
                          <a:effectLst/>
                        </a:rPr>
                        <a:t> </a:t>
                      </a:r>
                      <a:endParaRPr lang="pt-B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31952"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21.11</a:t>
                      </a:r>
                      <a:endParaRPr lang="pt-BR" sz="14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Atividades de encerramento</a:t>
                      </a:r>
                      <a:endParaRPr lang="pt-BR" sz="12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Entretenimento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>
                          <a:effectLst/>
                        </a:rPr>
                        <a:t>Todos </a:t>
                      </a:r>
                      <a:endParaRPr lang="pt-BR" sz="12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Aula na cozinha escola</a:t>
                      </a:r>
                      <a:endParaRPr lang="pt-B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7192636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329</TotalTime>
  <Words>481</Words>
  <Application>Microsoft Office PowerPoint</Application>
  <PresentationFormat>Apresentação na tela (4:3)</PresentationFormat>
  <Paragraphs>87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5" baseType="lpstr">
      <vt:lpstr>Tema do Office</vt:lpstr>
      <vt:lpstr>Cronograma de ATIVIDADES 2º.semestre/2015</vt:lpstr>
      <vt:lpstr>Apresentação do PowerPoint</vt:lpstr>
      <vt:lpstr>Apresentação do PowerPoint</vt:lpstr>
      <vt:lpstr>Apresentação do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RELATÓRIO DAS AÇÕES DESENVOLVIDAS  ENADE 2015</dc:title>
  <dc:creator>sip</dc:creator>
  <cp:lastModifiedBy>Vera Alice Pereira Moreira Lima</cp:lastModifiedBy>
  <cp:revision>34</cp:revision>
  <cp:lastPrinted>2015-09-29T20:33:12Z</cp:lastPrinted>
  <dcterms:created xsi:type="dcterms:W3CDTF">2015-08-13T14:16:01Z</dcterms:created>
  <dcterms:modified xsi:type="dcterms:W3CDTF">2015-10-28T19:23:38Z</dcterms:modified>
</cp:coreProperties>
</file>