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pt-BR"/>
    </a:defPPr>
    <a:lvl1pPr algn="l" defTabSz="4524784" rtl="0" fontAlgn="base">
      <a:spcBef>
        <a:spcPct val="0"/>
      </a:spcBef>
      <a:spcAft>
        <a:spcPct val="0"/>
      </a:spcAft>
      <a:defRPr sz="8914" kern="1200">
        <a:solidFill>
          <a:schemeClr val="tx1"/>
        </a:solidFill>
        <a:latin typeface="Arial" charset="0"/>
        <a:ea typeface="+mn-ea"/>
        <a:cs typeface="Arial" charset="0"/>
      </a:defRPr>
    </a:lvl1pPr>
    <a:lvl2pPr marL="2262392" indent="-1733092" algn="l" defTabSz="4524784" rtl="0" fontAlgn="base">
      <a:spcBef>
        <a:spcPct val="0"/>
      </a:spcBef>
      <a:spcAft>
        <a:spcPct val="0"/>
      </a:spcAft>
      <a:defRPr sz="8914" kern="1200">
        <a:solidFill>
          <a:schemeClr val="tx1"/>
        </a:solidFill>
        <a:latin typeface="Arial" charset="0"/>
        <a:ea typeface="+mn-ea"/>
        <a:cs typeface="Arial" charset="0"/>
      </a:defRPr>
    </a:lvl2pPr>
    <a:lvl3pPr marL="4524784" indent="-3466183" algn="l" defTabSz="4524784" rtl="0" fontAlgn="base">
      <a:spcBef>
        <a:spcPct val="0"/>
      </a:spcBef>
      <a:spcAft>
        <a:spcPct val="0"/>
      </a:spcAft>
      <a:defRPr sz="8914" kern="1200">
        <a:solidFill>
          <a:schemeClr val="tx1"/>
        </a:solidFill>
        <a:latin typeface="Arial" charset="0"/>
        <a:ea typeface="+mn-ea"/>
        <a:cs typeface="Arial" charset="0"/>
      </a:defRPr>
    </a:lvl3pPr>
    <a:lvl4pPr marL="6787176" indent="-5199275" algn="l" defTabSz="4524784" rtl="0" fontAlgn="base">
      <a:spcBef>
        <a:spcPct val="0"/>
      </a:spcBef>
      <a:spcAft>
        <a:spcPct val="0"/>
      </a:spcAft>
      <a:defRPr sz="8914" kern="1200">
        <a:solidFill>
          <a:schemeClr val="tx1"/>
        </a:solidFill>
        <a:latin typeface="Arial" charset="0"/>
        <a:ea typeface="+mn-ea"/>
        <a:cs typeface="Arial" charset="0"/>
      </a:defRPr>
    </a:lvl4pPr>
    <a:lvl5pPr marL="9049567" indent="-6932365" algn="l" defTabSz="4524784" rtl="0" fontAlgn="base">
      <a:spcBef>
        <a:spcPct val="0"/>
      </a:spcBef>
      <a:spcAft>
        <a:spcPct val="0"/>
      </a:spcAft>
      <a:defRPr sz="8914" kern="1200">
        <a:solidFill>
          <a:schemeClr val="tx1"/>
        </a:solidFill>
        <a:latin typeface="Arial" charset="0"/>
        <a:ea typeface="+mn-ea"/>
        <a:cs typeface="Arial" charset="0"/>
      </a:defRPr>
    </a:lvl5pPr>
    <a:lvl6pPr marL="2646502" algn="l" defTabSz="1058601" rtl="0" eaLnBrk="1" latinLnBrk="0" hangingPunct="1">
      <a:defRPr sz="8914" kern="1200">
        <a:solidFill>
          <a:schemeClr val="tx1"/>
        </a:solidFill>
        <a:latin typeface="Arial" charset="0"/>
        <a:ea typeface="+mn-ea"/>
        <a:cs typeface="Arial" charset="0"/>
      </a:defRPr>
    </a:lvl6pPr>
    <a:lvl7pPr marL="3175803" algn="l" defTabSz="1058601" rtl="0" eaLnBrk="1" latinLnBrk="0" hangingPunct="1">
      <a:defRPr sz="8914" kern="1200">
        <a:solidFill>
          <a:schemeClr val="tx1"/>
        </a:solidFill>
        <a:latin typeface="Arial" charset="0"/>
        <a:ea typeface="+mn-ea"/>
        <a:cs typeface="Arial" charset="0"/>
      </a:defRPr>
    </a:lvl7pPr>
    <a:lvl8pPr marL="3705103" algn="l" defTabSz="1058601" rtl="0" eaLnBrk="1" latinLnBrk="0" hangingPunct="1">
      <a:defRPr sz="8914" kern="1200">
        <a:solidFill>
          <a:schemeClr val="tx1"/>
        </a:solidFill>
        <a:latin typeface="Arial" charset="0"/>
        <a:ea typeface="+mn-ea"/>
        <a:cs typeface="Arial" charset="0"/>
      </a:defRPr>
    </a:lvl8pPr>
    <a:lvl9pPr marL="4234404" algn="l" defTabSz="1058601" rtl="0" eaLnBrk="1" latinLnBrk="0" hangingPunct="1">
      <a:defRPr sz="8914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Estilo Médio 1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Estilo Escuro 1 - Ênfas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Estilo E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Estilo Escuro 2 - Ênfase 3/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" d="100"/>
          <a:sy n="12" d="100"/>
        </p:scale>
        <p:origin x="-1254" y="66"/>
      </p:cViewPr>
      <p:guideLst>
        <p:guide orient="horz" pos="13607"/>
        <p:guide pos="102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i\Documents\rio%20ani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n-US" sz="2800"/>
              <a:t>Variação do pH e Salinidade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SAL</c:v>
                </c:pt>
              </c:strCache>
            </c:strRef>
          </c:tx>
          <c:dLbls>
            <c:dLbl>
              <c:idx val="1"/>
              <c:layout>
                <c:manualLayout>
                  <c:x val="-3.8888888888888903E-2"/>
                  <c:y val="-7.4074074074074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8888888888888903E-2"/>
                  <c:y val="-6.9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P01</c:v>
                </c:pt>
                <c:pt idx="1">
                  <c:v>P02</c:v>
                </c:pt>
                <c:pt idx="2">
                  <c:v>P03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0</c:v>
                </c:pt>
                <c:pt idx="1">
                  <c:v>17</c:v>
                </c:pt>
                <c:pt idx="2">
                  <c:v>30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PH</c:v>
                </c:pt>
              </c:strCache>
            </c:strRef>
          </c:tx>
          <c:dLbls>
            <c:dLbl>
              <c:idx val="0"/>
              <c:layout>
                <c:manualLayout>
                  <c:x val="-3.3333333333333402E-2"/>
                  <c:y val="-6.9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666666666666699E-2"/>
                  <c:y val="-6.9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666666666666699E-2"/>
                  <c:y val="-7.4074074074074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P01</c:v>
                </c:pt>
                <c:pt idx="1">
                  <c:v>P02</c:v>
                </c:pt>
                <c:pt idx="2">
                  <c:v>P03</c:v>
                </c:pt>
              </c:strCache>
            </c:strRef>
          </c:cat>
          <c:val>
            <c:numRef>
              <c:f>Plan1!$C$2:$C$4</c:f>
              <c:numCache>
                <c:formatCode>General</c:formatCode>
                <c:ptCount val="3"/>
                <c:pt idx="0">
                  <c:v>6.4</c:v>
                </c:pt>
                <c:pt idx="1">
                  <c:v>7.1</c:v>
                </c:pt>
                <c:pt idx="2">
                  <c:v>7.6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2058112"/>
        <c:axId val="22059648"/>
      </c:lineChart>
      <c:catAx>
        <c:axId val="22058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500"/>
            </a:pPr>
            <a:endParaRPr lang="pt-BR"/>
          </a:p>
        </c:txPr>
        <c:crossAx val="22059648"/>
        <c:crosses val="autoZero"/>
        <c:auto val="1"/>
        <c:lblAlgn val="ctr"/>
        <c:lblOffset val="100"/>
        <c:noMultiLvlLbl val="0"/>
      </c:catAx>
      <c:valAx>
        <c:axId val="22059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205811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24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4225D-FB21-414C-A677-DD774C931BD3}" type="datetimeFigureOut">
              <a:rPr lang="pt-BR" smtClean="0"/>
              <a:t>29/09/2015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4C438-1139-44B9-B772-35E5871B21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15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4C438-1139-44B9-B772-35E5871B2114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1812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47" y="13420202"/>
            <a:ext cx="27539395" cy="9260136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5" y="24480362"/>
            <a:ext cx="22679502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5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518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77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03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9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554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313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07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CCC56-6FE9-4BA5-B6C0-B073FDEF4678}" type="datetimeFigureOut">
              <a:rPr lang="pt-BR"/>
              <a:pPr>
                <a:defRPr/>
              </a:pPr>
              <a:t>29/09/2015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8BC78-4DBE-4CE0-BD64-EE765133C3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CBD11-4D99-481F-BC04-A4DBAFBB4B67}" type="datetimeFigureOut">
              <a:rPr lang="pt-BR"/>
              <a:pPr>
                <a:defRPr/>
              </a:pPr>
              <a:t>29/09/2015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52D4F-4E68-4A91-AAD8-02512AB4E2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89484" y="1730032"/>
            <a:ext cx="7289840" cy="36860544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9966" y="1730032"/>
            <a:ext cx="21329531" cy="3686054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6DD25-7954-42ED-8816-DF20D6FFED52}" type="datetimeFigureOut">
              <a:rPr lang="pt-BR"/>
              <a:pPr>
                <a:defRPr/>
              </a:pPr>
              <a:t>29/09/2015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4252-BDCF-4C60-8FC0-DA0A05945A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7EE24-B56C-486D-92D0-D6B848315A71}" type="datetimeFigureOut">
              <a:rPr lang="pt-BR"/>
              <a:pPr>
                <a:defRPr/>
              </a:pPr>
              <a:t>29/09/2015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89A43-66F7-42B2-9693-36D5EA0C669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0" y="27760415"/>
            <a:ext cx="27539395" cy="8580127"/>
          </a:xfrm>
        </p:spPr>
        <p:txBody>
          <a:bodyPr anchor="t"/>
          <a:lstStyle>
            <a:lvl1pPr algn="l">
              <a:defRPr sz="1539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20" y="18310278"/>
            <a:ext cx="27539395" cy="9450137"/>
          </a:xfrm>
        </p:spPr>
        <p:txBody>
          <a:bodyPr anchor="b"/>
          <a:lstStyle>
            <a:lvl1pPr marL="0" indent="0">
              <a:buNone/>
              <a:defRPr sz="7740">
                <a:solidFill>
                  <a:schemeClr val="tx1">
                    <a:tint val="75000"/>
                  </a:schemeClr>
                </a:solidFill>
              </a:defRPr>
            </a:lvl1pPr>
            <a:lvl2pPr marL="1759077" indent="0">
              <a:buNone/>
              <a:defRPr sz="6930">
                <a:solidFill>
                  <a:schemeClr val="tx1">
                    <a:tint val="75000"/>
                  </a:schemeClr>
                </a:solidFill>
              </a:defRPr>
            </a:lvl2pPr>
            <a:lvl3pPr marL="3518154" indent="0">
              <a:buNone/>
              <a:defRPr sz="6120">
                <a:solidFill>
                  <a:schemeClr val="tx1">
                    <a:tint val="75000"/>
                  </a:schemeClr>
                </a:solidFill>
              </a:defRPr>
            </a:lvl3pPr>
            <a:lvl4pPr marL="5277231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703630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95385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554462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313539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407261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B7FBA-72C1-4EAA-B686-5567E3CD7B84}" type="datetimeFigureOut">
              <a:rPr lang="pt-BR"/>
              <a:pPr>
                <a:defRPr/>
              </a:pPr>
              <a:t>29/09/2015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676E8-2E5E-4A0A-B36B-317C220568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19965" y="10080153"/>
            <a:ext cx="14309686" cy="28510425"/>
          </a:xfrm>
        </p:spPr>
        <p:txBody>
          <a:bodyPr/>
          <a:lstStyle>
            <a:lvl1pPr>
              <a:defRPr sz="10800"/>
            </a:lvl1pPr>
            <a:lvl2pPr>
              <a:defRPr sz="9270"/>
            </a:lvl2pPr>
            <a:lvl3pPr>
              <a:defRPr sz="7740"/>
            </a:lvl3pPr>
            <a:lvl4pPr>
              <a:defRPr sz="6930"/>
            </a:lvl4pPr>
            <a:lvl5pPr>
              <a:defRPr sz="6930"/>
            </a:lvl5pPr>
            <a:lvl6pPr>
              <a:defRPr sz="6930"/>
            </a:lvl6pPr>
            <a:lvl7pPr>
              <a:defRPr sz="6930"/>
            </a:lvl7pPr>
            <a:lvl8pPr>
              <a:defRPr sz="6930"/>
            </a:lvl8pPr>
            <a:lvl9pPr>
              <a:defRPr sz="693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69639" y="10080153"/>
            <a:ext cx="14309686" cy="28510425"/>
          </a:xfrm>
        </p:spPr>
        <p:txBody>
          <a:bodyPr/>
          <a:lstStyle>
            <a:lvl1pPr>
              <a:defRPr sz="10800"/>
            </a:lvl1pPr>
            <a:lvl2pPr>
              <a:defRPr sz="9270"/>
            </a:lvl2pPr>
            <a:lvl3pPr>
              <a:defRPr sz="7740"/>
            </a:lvl3pPr>
            <a:lvl4pPr>
              <a:defRPr sz="6930"/>
            </a:lvl4pPr>
            <a:lvl5pPr>
              <a:defRPr sz="6930"/>
            </a:lvl5pPr>
            <a:lvl6pPr>
              <a:defRPr sz="6930"/>
            </a:lvl6pPr>
            <a:lvl7pPr>
              <a:defRPr sz="6930"/>
            </a:lvl7pPr>
            <a:lvl8pPr>
              <a:defRPr sz="6930"/>
            </a:lvl8pPr>
            <a:lvl9pPr>
              <a:defRPr sz="693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1608-5AB0-412E-A88B-7D4720491EDD}" type="datetimeFigureOut">
              <a:rPr lang="pt-BR"/>
              <a:pPr>
                <a:defRPr/>
              </a:pPr>
              <a:t>29/09/2015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E4AF1-6B7E-439B-987A-AFAF63A6B8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4" y="9670147"/>
            <a:ext cx="14315312" cy="4030057"/>
          </a:xfrm>
        </p:spPr>
        <p:txBody>
          <a:bodyPr anchor="b"/>
          <a:lstStyle>
            <a:lvl1pPr marL="0" indent="0">
              <a:buNone/>
              <a:defRPr sz="9270" b="1"/>
            </a:lvl1pPr>
            <a:lvl2pPr marL="1759077" indent="0">
              <a:buNone/>
              <a:defRPr sz="7740" b="1"/>
            </a:lvl2pPr>
            <a:lvl3pPr marL="3518154" indent="0">
              <a:buNone/>
              <a:defRPr sz="6930" b="1"/>
            </a:lvl3pPr>
            <a:lvl4pPr marL="5277231" indent="0">
              <a:buNone/>
              <a:defRPr sz="6120" b="1"/>
            </a:lvl4pPr>
            <a:lvl5pPr marL="7036308" indent="0">
              <a:buNone/>
              <a:defRPr sz="6120" b="1"/>
            </a:lvl5pPr>
            <a:lvl6pPr marL="8795385" indent="0">
              <a:buNone/>
              <a:defRPr sz="6120" b="1"/>
            </a:lvl6pPr>
            <a:lvl7pPr marL="10554462" indent="0">
              <a:buNone/>
              <a:defRPr sz="6120" b="1"/>
            </a:lvl7pPr>
            <a:lvl8pPr marL="12313539" indent="0">
              <a:buNone/>
              <a:defRPr sz="6120" b="1"/>
            </a:lvl8pPr>
            <a:lvl9pPr marL="14072616" indent="0">
              <a:buNone/>
              <a:defRPr sz="612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64" y="13700203"/>
            <a:ext cx="14315312" cy="24890371"/>
          </a:xfrm>
        </p:spPr>
        <p:txBody>
          <a:bodyPr/>
          <a:lstStyle>
            <a:lvl1pPr>
              <a:defRPr sz="9270"/>
            </a:lvl1pPr>
            <a:lvl2pPr>
              <a:defRPr sz="7740"/>
            </a:lvl2pPr>
            <a:lvl3pPr>
              <a:defRPr sz="6930"/>
            </a:lvl3pPr>
            <a:lvl4pPr>
              <a:defRPr sz="6120"/>
            </a:lvl4pPr>
            <a:lvl5pPr>
              <a:defRPr sz="6120"/>
            </a:lvl5pPr>
            <a:lvl6pPr>
              <a:defRPr sz="6120"/>
            </a:lvl6pPr>
            <a:lvl7pPr>
              <a:defRPr sz="6120"/>
            </a:lvl7pPr>
            <a:lvl8pPr>
              <a:defRPr sz="6120"/>
            </a:lvl8pPr>
            <a:lvl9pPr>
              <a:defRPr sz="612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90" y="9670147"/>
            <a:ext cx="14320935" cy="4030057"/>
          </a:xfrm>
        </p:spPr>
        <p:txBody>
          <a:bodyPr anchor="b"/>
          <a:lstStyle>
            <a:lvl1pPr marL="0" indent="0">
              <a:buNone/>
              <a:defRPr sz="9270" b="1"/>
            </a:lvl1pPr>
            <a:lvl2pPr marL="1759077" indent="0">
              <a:buNone/>
              <a:defRPr sz="7740" b="1"/>
            </a:lvl2pPr>
            <a:lvl3pPr marL="3518154" indent="0">
              <a:buNone/>
              <a:defRPr sz="6930" b="1"/>
            </a:lvl3pPr>
            <a:lvl4pPr marL="5277231" indent="0">
              <a:buNone/>
              <a:defRPr sz="6120" b="1"/>
            </a:lvl4pPr>
            <a:lvl5pPr marL="7036308" indent="0">
              <a:buNone/>
              <a:defRPr sz="6120" b="1"/>
            </a:lvl5pPr>
            <a:lvl6pPr marL="8795385" indent="0">
              <a:buNone/>
              <a:defRPr sz="6120" b="1"/>
            </a:lvl6pPr>
            <a:lvl7pPr marL="10554462" indent="0">
              <a:buNone/>
              <a:defRPr sz="6120" b="1"/>
            </a:lvl7pPr>
            <a:lvl8pPr marL="12313539" indent="0">
              <a:buNone/>
              <a:defRPr sz="6120" b="1"/>
            </a:lvl8pPr>
            <a:lvl9pPr marL="14072616" indent="0">
              <a:buNone/>
              <a:defRPr sz="612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90" y="13700203"/>
            <a:ext cx="14320935" cy="24890371"/>
          </a:xfrm>
        </p:spPr>
        <p:txBody>
          <a:bodyPr/>
          <a:lstStyle>
            <a:lvl1pPr>
              <a:defRPr sz="9270"/>
            </a:lvl1pPr>
            <a:lvl2pPr>
              <a:defRPr sz="7740"/>
            </a:lvl2pPr>
            <a:lvl3pPr>
              <a:defRPr sz="6930"/>
            </a:lvl3pPr>
            <a:lvl4pPr>
              <a:defRPr sz="6120"/>
            </a:lvl4pPr>
            <a:lvl5pPr>
              <a:defRPr sz="6120"/>
            </a:lvl5pPr>
            <a:lvl6pPr>
              <a:defRPr sz="6120"/>
            </a:lvl6pPr>
            <a:lvl7pPr>
              <a:defRPr sz="6120"/>
            </a:lvl7pPr>
            <a:lvl8pPr>
              <a:defRPr sz="6120"/>
            </a:lvl8pPr>
            <a:lvl9pPr>
              <a:defRPr sz="612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DB6A2-2CE4-4BA1-98CF-6E2AD847AC95}" type="datetimeFigureOut">
              <a:rPr lang="pt-BR"/>
              <a:pPr>
                <a:defRPr/>
              </a:pPr>
              <a:t>29/09/2015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D21F5-AA08-41A3-82B4-5D5B95C790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236D-0BE6-4C48-AEDD-2DE7AF0431F2}" type="datetimeFigureOut">
              <a:rPr lang="pt-BR"/>
              <a:pPr>
                <a:defRPr/>
              </a:pPr>
              <a:t>29/09/2015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62C56-CFC5-4504-A51D-1BC4B3CC96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AE286-4640-48BA-925B-5CBB746F1070}" type="datetimeFigureOut">
              <a:rPr lang="pt-BR"/>
              <a:pPr>
                <a:defRPr/>
              </a:pPr>
              <a:t>29/09/2015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6188D-B969-4302-9AFE-DA68D0E51F9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6" y="1720026"/>
            <a:ext cx="10659143" cy="7320109"/>
          </a:xfrm>
        </p:spPr>
        <p:txBody>
          <a:bodyPr anchor="b"/>
          <a:lstStyle>
            <a:lvl1pPr algn="l">
              <a:defRPr sz="774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22" y="1720030"/>
            <a:ext cx="18112101" cy="36870547"/>
          </a:xfrm>
        </p:spPr>
        <p:txBody>
          <a:bodyPr/>
          <a:lstStyle>
            <a:lvl1pPr>
              <a:defRPr sz="12330"/>
            </a:lvl1pPr>
            <a:lvl2pPr>
              <a:defRPr sz="10800"/>
            </a:lvl2pPr>
            <a:lvl3pPr>
              <a:defRPr sz="9270"/>
            </a:lvl3pPr>
            <a:lvl4pPr>
              <a:defRPr sz="7740"/>
            </a:lvl4pPr>
            <a:lvl5pPr>
              <a:defRPr sz="7740"/>
            </a:lvl5pPr>
            <a:lvl6pPr>
              <a:defRPr sz="7740"/>
            </a:lvl6pPr>
            <a:lvl7pPr>
              <a:defRPr sz="7740"/>
            </a:lvl7pPr>
            <a:lvl8pPr>
              <a:defRPr sz="7740"/>
            </a:lvl8pPr>
            <a:lvl9pPr>
              <a:defRPr sz="774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66" y="9040138"/>
            <a:ext cx="10659143" cy="29550440"/>
          </a:xfrm>
        </p:spPr>
        <p:txBody>
          <a:bodyPr/>
          <a:lstStyle>
            <a:lvl1pPr marL="0" indent="0">
              <a:buNone/>
              <a:defRPr sz="5400"/>
            </a:lvl1pPr>
            <a:lvl2pPr marL="1759077" indent="0">
              <a:buNone/>
              <a:defRPr sz="4590"/>
            </a:lvl2pPr>
            <a:lvl3pPr marL="3518154" indent="0">
              <a:buNone/>
              <a:defRPr sz="3870"/>
            </a:lvl3pPr>
            <a:lvl4pPr marL="5277231" indent="0">
              <a:buNone/>
              <a:defRPr sz="3420"/>
            </a:lvl4pPr>
            <a:lvl5pPr marL="7036308" indent="0">
              <a:buNone/>
              <a:defRPr sz="3420"/>
            </a:lvl5pPr>
            <a:lvl6pPr marL="8795385" indent="0">
              <a:buNone/>
              <a:defRPr sz="3420"/>
            </a:lvl6pPr>
            <a:lvl7pPr marL="10554462" indent="0">
              <a:buNone/>
              <a:defRPr sz="3420"/>
            </a:lvl7pPr>
            <a:lvl8pPr marL="12313539" indent="0">
              <a:buNone/>
              <a:defRPr sz="3420"/>
            </a:lvl8pPr>
            <a:lvl9pPr marL="14072616" indent="0">
              <a:buNone/>
              <a:defRPr sz="342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D875E-DB4A-437B-8F2B-3AD481C32277}" type="datetimeFigureOut">
              <a:rPr lang="pt-BR"/>
              <a:pPr>
                <a:defRPr/>
              </a:pPr>
              <a:t>29/09/2015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9D3FD-E33E-4AEF-A305-F4FD0E0E9B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488" y="30240447"/>
            <a:ext cx="19439573" cy="3570056"/>
          </a:xfrm>
        </p:spPr>
        <p:txBody>
          <a:bodyPr anchor="b"/>
          <a:lstStyle>
            <a:lvl1pPr algn="l">
              <a:defRPr sz="774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488" y="3860058"/>
            <a:ext cx="19439573" cy="25920383"/>
          </a:xfrm>
        </p:spPr>
        <p:txBody>
          <a:bodyPr rtlCol="0">
            <a:normAutofit/>
          </a:bodyPr>
          <a:lstStyle>
            <a:lvl1pPr marL="0" indent="0">
              <a:buNone/>
              <a:defRPr sz="12330"/>
            </a:lvl1pPr>
            <a:lvl2pPr marL="1759077" indent="0">
              <a:buNone/>
              <a:defRPr sz="10800"/>
            </a:lvl2pPr>
            <a:lvl3pPr marL="3518154" indent="0">
              <a:buNone/>
              <a:defRPr sz="9270"/>
            </a:lvl3pPr>
            <a:lvl4pPr marL="5277231" indent="0">
              <a:buNone/>
              <a:defRPr sz="7740"/>
            </a:lvl4pPr>
            <a:lvl5pPr marL="7036308" indent="0">
              <a:buNone/>
              <a:defRPr sz="7740"/>
            </a:lvl5pPr>
            <a:lvl6pPr marL="8795385" indent="0">
              <a:buNone/>
              <a:defRPr sz="7740"/>
            </a:lvl6pPr>
            <a:lvl7pPr marL="10554462" indent="0">
              <a:buNone/>
              <a:defRPr sz="7740"/>
            </a:lvl7pPr>
            <a:lvl8pPr marL="12313539" indent="0">
              <a:buNone/>
              <a:defRPr sz="7740"/>
            </a:lvl8pPr>
            <a:lvl9pPr marL="14072616" indent="0">
              <a:buNone/>
              <a:defRPr sz="774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488" y="33810502"/>
            <a:ext cx="19439573" cy="5070072"/>
          </a:xfrm>
        </p:spPr>
        <p:txBody>
          <a:bodyPr/>
          <a:lstStyle>
            <a:lvl1pPr marL="0" indent="0">
              <a:buNone/>
              <a:defRPr sz="5400"/>
            </a:lvl1pPr>
            <a:lvl2pPr marL="1759077" indent="0">
              <a:buNone/>
              <a:defRPr sz="4590"/>
            </a:lvl2pPr>
            <a:lvl3pPr marL="3518154" indent="0">
              <a:buNone/>
              <a:defRPr sz="3870"/>
            </a:lvl3pPr>
            <a:lvl4pPr marL="5277231" indent="0">
              <a:buNone/>
              <a:defRPr sz="3420"/>
            </a:lvl4pPr>
            <a:lvl5pPr marL="7036308" indent="0">
              <a:buNone/>
              <a:defRPr sz="3420"/>
            </a:lvl5pPr>
            <a:lvl6pPr marL="8795385" indent="0">
              <a:buNone/>
              <a:defRPr sz="3420"/>
            </a:lvl6pPr>
            <a:lvl7pPr marL="10554462" indent="0">
              <a:buNone/>
              <a:defRPr sz="3420"/>
            </a:lvl7pPr>
            <a:lvl8pPr marL="12313539" indent="0">
              <a:buNone/>
              <a:defRPr sz="3420"/>
            </a:lvl8pPr>
            <a:lvl9pPr marL="14072616" indent="0">
              <a:buNone/>
              <a:defRPr sz="342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AA2B4-DAF4-400C-B5DE-3DBD5509D5B6}" type="datetimeFigureOut">
              <a:rPr lang="pt-BR"/>
              <a:pPr>
                <a:defRPr/>
              </a:pPr>
              <a:t>29/09/2015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19D2A-A663-4F68-97B6-EDE64F0991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620601" y="1729550"/>
            <a:ext cx="29158089" cy="720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20601" y="10080150"/>
            <a:ext cx="29158089" cy="2851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906" tIns="195453" rIns="390906" bIns="195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600" y="40040592"/>
            <a:ext cx="7558564" cy="230098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>
              <a:defRPr sz="45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1CD79CB-35D5-4CB3-B8C8-23BA9ACAB4F5}" type="datetimeFigureOut">
              <a:rPr lang="pt-BR"/>
              <a:pPr>
                <a:defRPr/>
              </a:pPr>
              <a:t>29/09/2015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598" y="40040592"/>
            <a:ext cx="10260092" cy="230098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>
              <a:defRPr sz="45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0126" y="40040592"/>
            <a:ext cx="7558564" cy="230098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>
              <a:defRPr sz="45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5F3760C-C5BC-47E9-AF73-F2BA6C1E47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ctr" defTabSz="3517583" rtl="0" eaLnBrk="0" fontAlgn="base" hangingPunct="0">
        <a:spcBef>
          <a:spcPct val="0"/>
        </a:spcBef>
        <a:spcAft>
          <a:spcPct val="0"/>
        </a:spcAft>
        <a:defRPr sz="1692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517583" rtl="0" eaLnBrk="0" fontAlgn="base" hangingPunct="0">
        <a:spcBef>
          <a:spcPct val="0"/>
        </a:spcBef>
        <a:spcAft>
          <a:spcPct val="0"/>
        </a:spcAft>
        <a:defRPr sz="16920">
          <a:solidFill>
            <a:schemeClr val="tx1"/>
          </a:solidFill>
          <a:latin typeface="Calibri" pitchFamily="34" charset="0"/>
        </a:defRPr>
      </a:lvl2pPr>
      <a:lvl3pPr algn="ctr" defTabSz="3517583" rtl="0" eaLnBrk="0" fontAlgn="base" hangingPunct="0">
        <a:spcBef>
          <a:spcPct val="0"/>
        </a:spcBef>
        <a:spcAft>
          <a:spcPct val="0"/>
        </a:spcAft>
        <a:defRPr sz="16920">
          <a:solidFill>
            <a:schemeClr val="tx1"/>
          </a:solidFill>
          <a:latin typeface="Calibri" pitchFamily="34" charset="0"/>
        </a:defRPr>
      </a:lvl3pPr>
      <a:lvl4pPr algn="ctr" defTabSz="3517583" rtl="0" eaLnBrk="0" fontAlgn="base" hangingPunct="0">
        <a:spcBef>
          <a:spcPct val="0"/>
        </a:spcBef>
        <a:spcAft>
          <a:spcPct val="0"/>
        </a:spcAft>
        <a:defRPr sz="16920">
          <a:solidFill>
            <a:schemeClr val="tx1"/>
          </a:solidFill>
          <a:latin typeface="Calibri" pitchFamily="34" charset="0"/>
        </a:defRPr>
      </a:lvl4pPr>
      <a:lvl5pPr algn="ctr" defTabSz="3517583" rtl="0" eaLnBrk="0" fontAlgn="base" hangingPunct="0">
        <a:spcBef>
          <a:spcPct val="0"/>
        </a:spcBef>
        <a:spcAft>
          <a:spcPct val="0"/>
        </a:spcAft>
        <a:defRPr sz="16920">
          <a:solidFill>
            <a:schemeClr val="tx1"/>
          </a:solidFill>
          <a:latin typeface="Calibri" pitchFamily="34" charset="0"/>
        </a:defRPr>
      </a:lvl5pPr>
      <a:lvl6pPr marL="411480" algn="ctr" defTabSz="3517583" rtl="0" fontAlgn="base">
        <a:spcBef>
          <a:spcPct val="0"/>
        </a:spcBef>
        <a:spcAft>
          <a:spcPct val="0"/>
        </a:spcAft>
        <a:defRPr sz="16920">
          <a:solidFill>
            <a:schemeClr val="tx1"/>
          </a:solidFill>
          <a:latin typeface="Calibri" pitchFamily="34" charset="0"/>
        </a:defRPr>
      </a:lvl6pPr>
      <a:lvl7pPr marL="822960" algn="ctr" defTabSz="3517583" rtl="0" fontAlgn="base">
        <a:spcBef>
          <a:spcPct val="0"/>
        </a:spcBef>
        <a:spcAft>
          <a:spcPct val="0"/>
        </a:spcAft>
        <a:defRPr sz="16920">
          <a:solidFill>
            <a:schemeClr val="tx1"/>
          </a:solidFill>
          <a:latin typeface="Calibri" pitchFamily="34" charset="0"/>
        </a:defRPr>
      </a:lvl7pPr>
      <a:lvl8pPr marL="1234440" algn="ctr" defTabSz="3517583" rtl="0" fontAlgn="base">
        <a:spcBef>
          <a:spcPct val="0"/>
        </a:spcBef>
        <a:spcAft>
          <a:spcPct val="0"/>
        </a:spcAft>
        <a:defRPr sz="16920">
          <a:solidFill>
            <a:schemeClr val="tx1"/>
          </a:solidFill>
          <a:latin typeface="Calibri" pitchFamily="34" charset="0"/>
        </a:defRPr>
      </a:lvl8pPr>
      <a:lvl9pPr marL="1645920" algn="ctr" defTabSz="3517583" rtl="0" fontAlgn="base">
        <a:spcBef>
          <a:spcPct val="0"/>
        </a:spcBef>
        <a:spcAft>
          <a:spcPct val="0"/>
        </a:spcAft>
        <a:defRPr sz="16920">
          <a:solidFill>
            <a:schemeClr val="tx1"/>
          </a:solidFill>
          <a:latin typeface="Calibri" pitchFamily="34" charset="0"/>
        </a:defRPr>
      </a:lvl9pPr>
    </p:titleStyle>
    <p:bodyStyle>
      <a:lvl1pPr marL="1318737" indent="-1318737" algn="l" defTabSz="351758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33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0" indent="-1098709" algn="l" defTabSz="351758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4397693" indent="-878682" algn="l" defTabSz="351758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270" kern="1200">
          <a:solidFill>
            <a:schemeClr val="tx1"/>
          </a:solidFill>
          <a:latin typeface="+mn-lt"/>
          <a:ea typeface="+mn-ea"/>
          <a:cs typeface="+mn-cs"/>
        </a:defRPr>
      </a:lvl3pPr>
      <a:lvl4pPr marL="6156484" indent="-878682" algn="l" defTabSz="351758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7740" kern="1200">
          <a:solidFill>
            <a:schemeClr val="tx1"/>
          </a:solidFill>
          <a:latin typeface="+mn-lt"/>
          <a:ea typeface="+mn-ea"/>
          <a:cs typeface="+mn-cs"/>
        </a:defRPr>
      </a:lvl4pPr>
      <a:lvl5pPr marL="7915275" indent="-878682" algn="l" defTabSz="351758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7740" kern="1200">
          <a:solidFill>
            <a:schemeClr val="tx1"/>
          </a:solidFill>
          <a:latin typeface="+mn-lt"/>
          <a:ea typeface="+mn-ea"/>
          <a:cs typeface="+mn-cs"/>
        </a:defRPr>
      </a:lvl5pPr>
      <a:lvl6pPr marL="9674924" indent="-879539" algn="l" defTabSz="3518154" rtl="0" eaLnBrk="1" latinLnBrk="0" hangingPunct="1">
        <a:spcBef>
          <a:spcPct val="20000"/>
        </a:spcBef>
        <a:buFont typeface="Arial" pitchFamily="34" charset="0"/>
        <a:buChar char="•"/>
        <a:defRPr sz="7740" kern="1200">
          <a:solidFill>
            <a:schemeClr val="tx1"/>
          </a:solidFill>
          <a:latin typeface="+mn-lt"/>
          <a:ea typeface="+mn-ea"/>
          <a:cs typeface="+mn-cs"/>
        </a:defRPr>
      </a:lvl6pPr>
      <a:lvl7pPr marL="11434001" indent="-879539" algn="l" defTabSz="3518154" rtl="0" eaLnBrk="1" latinLnBrk="0" hangingPunct="1">
        <a:spcBef>
          <a:spcPct val="20000"/>
        </a:spcBef>
        <a:buFont typeface="Arial" pitchFamily="34" charset="0"/>
        <a:buChar char="•"/>
        <a:defRPr sz="7740" kern="1200">
          <a:solidFill>
            <a:schemeClr val="tx1"/>
          </a:solidFill>
          <a:latin typeface="+mn-lt"/>
          <a:ea typeface="+mn-ea"/>
          <a:cs typeface="+mn-cs"/>
        </a:defRPr>
      </a:lvl7pPr>
      <a:lvl8pPr marL="13193078" indent="-879539" algn="l" defTabSz="3518154" rtl="0" eaLnBrk="1" latinLnBrk="0" hangingPunct="1">
        <a:spcBef>
          <a:spcPct val="20000"/>
        </a:spcBef>
        <a:buFont typeface="Arial" pitchFamily="34" charset="0"/>
        <a:buChar char="•"/>
        <a:defRPr sz="7740" kern="1200">
          <a:solidFill>
            <a:schemeClr val="tx1"/>
          </a:solidFill>
          <a:latin typeface="+mn-lt"/>
          <a:ea typeface="+mn-ea"/>
          <a:cs typeface="+mn-cs"/>
        </a:defRPr>
      </a:lvl8pPr>
      <a:lvl9pPr marL="14952155" indent="-879539" algn="l" defTabSz="3518154" rtl="0" eaLnBrk="1" latinLnBrk="0" hangingPunct="1">
        <a:spcBef>
          <a:spcPct val="20000"/>
        </a:spcBef>
        <a:buFont typeface="Arial" pitchFamily="34" charset="0"/>
        <a:buChar char="•"/>
        <a:defRPr sz="7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518154" rtl="0" eaLnBrk="1" latinLnBrk="0" hangingPunct="1">
        <a:defRPr sz="6930" kern="1200">
          <a:solidFill>
            <a:schemeClr val="tx1"/>
          </a:solidFill>
          <a:latin typeface="+mn-lt"/>
          <a:ea typeface="+mn-ea"/>
          <a:cs typeface="+mn-cs"/>
        </a:defRPr>
      </a:lvl1pPr>
      <a:lvl2pPr marL="1759077" algn="l" defTabSz="3518154" rtl="0" eaLnBrk="1" latinLnBrk="0" hangingPunct="1">
        <a:defRPr sz="6930" kern="1200">
          <a:solidFill>
            <a:schemeClr val="tx1"/>
          </a:solidFill>
          <a:latin typeface="+mn-lt"/>
          <a:ea typeface="+mn-ea"/>
          <a:cs typeface="+mn-cs"/>
        </a:defRPr>
      </a:lvl2pPr>
      <a:lvl3pPr marL="3518154" algn="l" defTabSz="3518154" rtl="0" eaLnBrk="1" latinLnBrk="0" hangingPunct="1">
        <a:defRPr sz="6930" kern="1200">
          <a:solidFill>
            <a:schemeClr val="tx1"/>
          </a:solidFill>
          <a:latin typeface="+mn-lt"/>
          <a:ea typeface="+mn-ea"/>
          <a:cs typeface="+mn-cs"/>
        </a:defRPr>
      </a:lvl3pPr>
      <a:lvl4pPr marL="5277231" algn="l" defTabSz="3518154" rtl="0" eaLnBrk="1" latinLnBrk="0" hangingPunct="1">
        <a:defRPr sz="6930" kern="1200">
          <a:solidFill>
            <a:schemeClr val="tx1"/>
          </a:solidFill>
          <a:latin typeface="+mn-lt"/>
          <a:ea typeface="+mn-ea"/>
          <a:cs typeface="+mn-cs"/>
        </a:defRPr>
      </a:lvl4pPr>
      <a:lvl5pPr marL="7036308" algn="l" defTabSz="3518154" rtl="0" eaLnBrk="1" latinLnBrk="0" hangingPunct="1">
        <a:defRPr sz="6930" kern="1200">
          <a:solidFill>
            <a:schemeClr val="tx1"/>
          </a:solidFill>
          <a:latin typeface="+mn-lt"/>
          <a:ea typeface="+mn-ea"/>
          <a:cs typeface="+mn-cs"/>
        </a:defRPr>
      </a:lvl5pPr>
      <a:lvl6pPr marL="8795385" algn="l" defTabSz="3518154" rtl="0" eaLnBrk="1" latinLnBrk="0" hangingPunct="1">
        <a:defRPr sz="6930" kern="1200">
          <a:solidFill>
            <a:schemeClr val="tx1"/>
          </a:solidFill>
          <a:latin typeface="+mn-lt"/>
          <a:ea typeface="+mn-ea"/>
          <a:cs typeface="+mn-cs"/>
        </a:defRPr>
      </a:lvl6pPr>
      <a:lvl7pPr marL="10554462" algn="l" defTabSz="3518154" rtl="0" eaLnBrk="1" latinLnBrk="0" hangingPunct="1">
        <a:defRPr sz="6930" kern="1200">
          <a:solidFill>
            <a:schemeClr val="tx1"/>
          </a:solidFill>
          <a:latin typeface="+mn-lt"/>
          <a:ea typeface="+mn-ea"/>
          <a:cs typeface="+mn-cs"/>
        </a:defRPr>
      </a:lvl7pPr>
      <a:lvl8pPr marL="12313539" algn="l" defTabSz="3518154" rtl="0" eaLnBrk="1" latinLnBrk="0" hangingPunct="1">
        <a:defRPr sz="6930" kern="1200">
          <a:solidFill>
            <a:schemeClr val="tx1"/>
          </a:solidFill>
          <a:latin typeface="+mn-lt"/>
          <a:ea typeface="+mn-ea"/>
          <a:cs typeface="+mn-cs"/>
        </a:defRPr>
      </a:lvl8pPr>
      <a:lvl9pPr marL="14072616" algn="l" defTabSz="3518154" rtl="0" eaLnBrk="1" latinLnBrk="0" hangingPunct="1">
        <a:defRPr sz="69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871052" y="790007"/>
            <a:ext cx="19802200" cy="7920880"/>
          </a:xfrm>
          <a:noFill/>
        </p:spPr>
        <p:txBody>
          <a:bodyPr rtlCol="0">
            <a:normAutofit/>
          </a:bodyPr>
          <a:lstStyle/>
          <a:p>
            <a:pPr defTabSz="3518154" eaLnBrk="1" fontAlgn="auto" hangingPunct="1">
              <a:spcAft>
                <a:spcPts val="0"/>
              </a:spcAft>
              <a:defRPr/>
            </a:pPr>
            <a:r>
              <a:rPr lang="pt-BR" sz="7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 título do trabalho deve ser escrito em Arial com fonte </a:t>
            </a:r>
            <a:r>
              <a:rPr lang="pt-BR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72, </a:t>
            </a:r>
            <a:r>
              <a:rPr lang="pt-BR" sz="7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negrito. Podendo ou não utilizar caixa de alta </a:t>
            </a:r>
            <a:br>
              <a:rPr lang="pt-BR" sz="7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pt-BR" sz="45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Autor¹</a:t>
            </a:r>
            <a:r>
              <a:rPr lang="pt-BR" sz="4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 Autor²; Autor³;</a:t>
            </a:r>
            <a:r>
              <a:rPr lang="pt-BR" sz="441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pt-BR" sz="441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pt-BR" sz="40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¹Universidade Ceuma Rua Josué </a:t>
            </a:r>
            <a:r>
              <a:rPr lang="pt-BR" sz="40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Montello</a:t>
            </a:r>
            <a:r>
              <a:rPr lang="pt-BR" sz="40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nº 1, Renascença II São Luís – MA, CEP 65.075-120</a:t>
            </a:r>
            <a:endParaRPr lang="pt-BR" sz="4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51" name="CaixaDeTexto 4"/>
          <p:cNvSpPr txBox="1">
            <a:spLocks noChangeArrowheads="1"/>
          </p:cNvSpPr>
          <p:nvPr/>
        </p:nvSpPr>
        <p:spPr bwMode="auto">
          <a:xfrm>
            <a:off x="1258152" y="11944273"/>
            <a:ext cx="13482050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970" b="1" dirty="0">
                <a:latin typeface="Arial" pitchFamily="34" charset="0"/>
                <a:cs typeface="Arial" pitchFamily="34" charset="0"/>
              </a:rPr>
              <a:t>O Rio Anil é um dos principais rios maranhenses, sendo de grande importância pois milhares de pessoas tem suas atividades ligadas diretamente e indiretamente ao rio. Mesmo com seu grande valor o rio vem enfrentado vários problemas de degradação ambiental, sendo que um dos principais é o despejo de esgotos in-natura ocasionado a eutrofização e a contaminação por organismos patogênicos.</a:t>
            </a:r>
          </a:p>
          <a:p>
            <a:pPr>
              <a:defRPr/>
            </a:pPr>
            <a:r>
              <a:rPr lang="pt-BR" sz="3240" b="1" dirty="0">
                <a:latin typeface="+mj-lt"/>
              </a:rPr>
              <a:t>  </a:t>
            </a:r>
          </a:p>
          <a:p>
            <a:pPr algn="just">
              <a:defRPr/>
            </a:pPr>
            <a:endParaRPr lang="pt-BR" sz="3240" b="1" dirty="0">
              <a:latin typeface="+mj-lt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6370168" y="36599263"/>
            <a:ext cx="14292038" cy="3637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endParaRPr lang="pt-BR" sz="2880" dirty="0">
              <a:latin typeface="+mn-lt"/>
            </a:endParaRPr>
          </a:p>
          <a:p>
            <a:pPr algn="just">
              <a:defRPr/>
            </a:pPr>
            <a:r>
              <a:rPr lang="pt-BR" sz="2520" b="1" dirty="0">
                <a:latin typeface="+mn-lt"/>
              </a:rPr>
              <a:t>VARGAS, </a:t>
            </a:r>
            <a:r>
              <a:rPr lang="pt-BR" sz="2520" b="1" dirty="0" err="1">
                <a:latin typeface="+mn-lt"/>
              </a:rPr>
              <a:t>D.S.</a:t>
            </a:r>
            <a:r>
              <a:rPr lang="pt-BR" sz="2520" b="1" dirty="0">
                <a:latin typeface="+mn-lt"/>
              </a:rPr>
              <a:t>T &amp; QUINTAES, </a:t>
            </a:r>
            <a:r>
              <a:rPr lang="pt-BR" sz="2520" b="1" dirty="0" err="1">
                <a:latin typeface="+mn-lt"/>
              </a:rPr>
              <a:t>K.D.</a:t>
            </a:r>
            <a:r>
              <a:rPr lang="pt-BR" sz="2520" b="1" dirty="0">
                <a:latin typeface="+mn-lt"/>
              </a:rPr>
              <a:t> 2003. </a:t>
            </a:r>
            <a:r>
              <a:rPr lang="pt-BR" sz="2520" dirty="0">
                <a:latin typeface="+mn-lt"/>
              </a:rPr>
              <a:t>Potencial perigo microbiológico resultante do uso de caixas plásticas tipo monobloco, no armazenamento e transporte de pescados em São Paulo. Ciênc. </a:t>
            </a:r>
            <a:r>
              <a:rPr lang="pt-BR" sz="2520" dirty="0" err="1">
                <a:latin typeface="+mn-lt"/>
              </a:rPr>
              <a:t>Tecnol</a:t>
            </a:r>
            <a:r>
              <a:rPr lang="pt-BR" sz="2520" dirty="0">
                <a:latin typeface="+mn-lt"/>
              </a:rPr>
              <a:t>. </a:t>
            </a:r>
            <a:r>
              <a:rPr lang="pt-BR" sz="2520" dirty="0" err="1">
                <a:latin typeface="+mn-lt"/>
              </a:rPr>
              <a:t>Aliment</a:t>
            </a:r>
            <a:r>
              <a:rPr lang="pt-BR" sz="2520" dirty="0">
                <a:latin typeface="+mn-lt"/>
              </a:rPr>
              <a:t>. Campinas, 23(3): 517-522, set.-dez. 2003.</a:t>
            </a:r>
          </a:p>
          <a:p>
            <a:pPr algn="just">
              <a:defRPr/>
            </a:pPr>
            <a:endParaRPr lang="pt-BR" sz="2520" dirty="0">
              <a:latin typeface="+mn-lt"/>
            </a:endParaRPr>
          </a:p>
          <a:p>
            <a:pPr algn="just">
              <a:defRPr/>
            </a:pPr>
            <a:r>
              <a:rPr lang="pt-BR" sz="2520" b="1" dirty="0">
                <a:latin typeface="+mn-lt"/>
              </a:rPr>
              <a:t>SUÁREZ-MAHECHA, H.  , FRANCISCO, A. , BEIRÃO, L. H. , BLOCK, J. M.  SACCOL, A., PARDO-CARRASCO, S. 2002. </a:t>
            </a:r>
            <a:r>
              <a:rPr lang="pt-BR" sz="2520" dirty="0">
                <a:latin typeface="+mn-lt"/>
              </a:rPr>
              <a:t>Importância de ácidos graxos poliinsaturados presentes em peixes de cultivo e de ambiente natural para a nutrição humana. A importância dos ácidos graxos poliinsaturados presentes em peixes B. Inst. Pesca, São Paulo, 28(1): 101 - 110, 2002 101 Boletim do Instituto de Pesca, São Paulo, 28(1): 101 - 110, 2002</a:t>
            </a:r>
          </a:p>
        </p:txBody>
      </p:sp>
      <p:sp>
        <p:nvSpPr>
          <p:cNvPr id="2053" name="CaixaDeTexto 23"/>
          <p:cNvSpPr txBox="1">
            <a:spLocks noChangeArrowheads="1"/>
          </p:cNvSpPr>
          <p:nvPr/>
        </p:nvSpPr>
        <p:spPr bwMode="auto">
          <a:xfrm>
            <a:off x="1164595" y="27973454"/>
            <a:ext cx="13779728" cy="1106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970" b="1" dirty="0"/>
              <a:t>Os sedimentos locais apresentaram uma homogeneidade </a:t>
            </a:r>
            <a:r>
              <a:rPr lang="pt-BR" sz="2970" b="1" dirty="0" err="1"/>
              <a:t>textural</a:t>
            </a:r>
            <a:r>
              <a:rPr lang="pt-BR" sz="2970" b="1" dirty="0"/>
              <a:t>, sendo constituídos predominantemente de </a:t>
            </a:r>
            <a:r>
              <a:rPr lang="pt-BR" sz="2970" b="1" dirty="0" err="1"/>
              <a:t>silte</a:t>
            </a:r>
            <a:r>
              <a:rPr lang="pt-BR" sz="2970" b="1" dirty="0"/>
              <a:t> (</a:t>
            </a:r>
            <a:r>
              <a:rPr lang="pt-BR" sz="2970" b="1" dirty="0" err="1"/>
              <a:t>silte</a:t>
            </a:r>
            <a:r>
              <a:rPr lang="pt-BR" sz="2970" b="1" dirty="0"/>
              <a:t> médio) com percentuais desta fração granulométrica variando de 50,67 a 53,09%; seguidos da quantidade de areia (média 36,7%) e argila (média 13,6%) e, praticamente ausência de cascalho (0,02 a 2,99%). A homogeneidade </a:t>
            </a:r>
            <a:r>
              <a:rPr lang="pt-BR" sz="2970" b="1" dirty="0" err="1"/>
              <a:t>textural</a:t>
            </a:r>
            <a:r>
              <a:rPr lang="pt-BR" sz="2970" b="1" dirty="0"/>
              <a:t> e a fina granulometria do substrato refletem regiões protegidas, características estas que tornam os ambientes estudados menos susceptíveis à influência das </a:t>
            </a:r>
            <a:r>
              <a:rPr lang="pt-BR" sz="2970" b="1" dirty="0" err="1"/>
              <a:t>forçantes</a:t>
            </a:r>
            <a:r>
              <a:rPr lang="pt-BR" sz="2970" b="1" dirty="0"/>
              <a:t> hidrodinâmicas locais como ventos fortes, correntes de marés, ondas de grande amplitude, etc. De acordo com o diagrama de </a:t>
            </a:r>
            <a:r>
              <a:rPr lang="pt-BR" sz="2970" b="1" dirty="0" err="1"/>
              <a:t>Pejrup</a:t>
            </a:r>
            <a:r>
              <a:rPr lang="pt-BR" sz="2970" b="1" dirty="0"/>
              <a:t>, os pontos PI, PII e PIII apresentaram uma elevada hidrodinâmica, favorecendo a energia envolvida na movimentação de partículas do sedimento. Com relação à densidade os valores variaram de 2,11 a 3,77g/cm³, sendo o menor valor obtido no PII e o maior no PI, considerando-se que a densidade é uma variável influenciada pela granulometria e conteúdo em matéria orgânica, isto é, sedimentos com grãos mais finos e maior teor orgânico, apresentam densidades mais baixas. Como já esperado, o elevado </a:t>
            </a:r>
            <a:r>
              <a:rPr lang="pt-BR" sz="2970" b="1" dirty="0" err="1"/>
              <a:t>hidrodinamismo</a:t>
            </a:r>
            <a:r>
              <a:rPr lang="pt-BR" sz="2970" b="1" dirty="0"/>
              <a:t> é bem típico em estuários maranhenses, pois estes apresentam uma amplitude de maré que pode chegar ate 7 metros que possibilita a movimentação de partículas do sedimento que se dá em sentido amplo tanto horizontalmente quanto verticalmente. A pouca diferença entre as feições sedimentares registradas no estuário do Rio Anil se dá pela maior influência marinha e menor participação de sedimentos continentais, ou seja, a entrada de sedimento marinho é bem maior quando comparada a contribuição continental</a:t>
            </a:r>
            <a:r>
              <a:rPr lang="pt-BR" sz="2880" b="1" dirty="0"/>
              <a:t>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163166" y="26825286"/>
            <a:ext cx="13781157" cy="646331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latin typeface="+mn-lt"/>
              </a:rPr>
              <a:t>RESULTADOS E DISCUSSÃO</a:t>
            </a: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6335505" y="31286448"/>
            <a:ext cx="14292037" cy="652465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latin typeface="+mn-lt"/>
              </a:rPr>
              <a:t>CONCLUSÕES</a:t>
            </a: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164595" y="10912776"/>
            <a:ext cx="13575607" cy="646331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latin typeface="+mn-lt"/>
              </a:rPr>
              <a:t>INTRODUÇÃO</a:t>
            </a: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6370168" y="35701610"/>
            <a:ext cx="14257374" cy="646331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latin typeface="+mn-lt"/>
              </a:rPr>
              <a:t>REFERÊNCIAS </a:t>
            </a:r>
          </a:p>
        </p:txBody>
      </p:sp>
      <p:sp>
        <p:nvSpPr>
          <p:cNvPr id="2059" name="CaixaDeTexto 12"/>
          <p:cNvSpPr txBox="1">
            <a:spLocks noChangeArrowheads="1"/>
          </p:cNvSpPr>
          <p:nvPr/>
        </p:nvSpPr>
        <p:spPr bwMode="auto">
          <a:xfrm>
            <a:off x="1163165" y="19875341"/>
            <a:ext cx="13681687" cy="603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970" b="1" dirty="0"/>
              <a:t>Foram realizadas coletas seguindo a um perfil montante até a foz, em três pontos do Rio Anil: na nascente, ambiente </a:t>
            </a:r>
            <a:r>
              <a:rPr lang="pt-BR" sz="2970" b="1" dirty="0" err="1"/>
              <a:t>limnético</a:t>
            </a:r>
            <a:r>
              <a:rPr lang="pt-BR" sz="2970" b="1" dirty="0"/>
              <a:t> (PI); no médio estuário (PII) até sua foz (PIII), indo da região fluvial a estuarina. As amostras foram acondicionadas em sacos plásticos previamente identificados, levados para Laboratório de Geoquímica (UFMA), onde foram secas em estufa a 60 °C e caracterizadas quanto à granulometria, efetuando-se a combinação da técnica de peneiramento úmido (peneira &gt; 62µm) e </a:t>
            </a:r>
            <a:r>
              <a:rPr lang="pt-BR" sz="2970" b="1" dirty="0" err="1"/>
              <a:t>pipetagem</a:t>
            </a:r>
            <a:r>
              <a:rPr lang="pt-BR" sz="2970" b="1" dirty="0"/>
              <a:t> e, processamento em software </a:t>
            </a:r>
            <a:r>
              <a:rPr lang="pt-BR" sz="2970" b="1" dirty="0" err="1"/>
              <a:t>Sysgran</a:t>
            </a:r>
            <a:r>
              <a:rPr lang="pt-BR" sz="2970" b="1" dirty="0"/>
              <a:t> e densidade das partículas. As porcentagens das frações granulométricas foram determinadas segundo a escala de </a:t>
            </a:r>
            <a:r>
              <a:rPr lang="pt-BR" sz="2970" b="1" dirty="0" err="1"/>
              <a:t>Wentworth</a:t>
            </a:r>
            <a:r>
              <a:rPr lang="pt-BR" sz="2970" b="1" dirty="0"/>
              <a:t>, com a classificação nominal da amostra sendo efetuada de acordo com </a:t>
            </a:r>
            <a:r>
              <a:rPr lang="pt-BR" sz="2970" b="1" dirty="0" err="1"/>
              <a:t>Folk</a:t>
            </a:r>
            <a:r>
              <a:rPr lang="pt-BR" sz="2970" b="1" dirty="0"/>
              <a:t> &amp; Ward. Utilizou-se o diagrama </a:t>
            </a:r>
            <a:r>
              <a:rPr lang="pt-BR" sz="2970" b="1" dirty="0" err="1"/>
              <a:t>Pejrup</a:t>
            </a:r>
            <a:r>
              <a:rPr lang="pt-BR" sz="2970" b="1" dirty="0"/>
              <a:t>, com o objetivo de caracterizar a energia envolvida no transporte do sedimento. </a:t>
            </a:r>
          </a:p>
        </p:txBody>
      </p:sp>
      <p:pic>
        <p:nvPicPr>
          <p:cNvPr id="2060" name="Picture 13" descr="C:\Users\sti\Desktop\Ajudsa de custo fapema\TRB DE LUANA_GRAFICOS\Diagrama de Sherpad Paciencia.bmp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3879816" y="10888234"/>
            <a:ext cx="6950438" cy="446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4" descr="C:\Users\sti\Desktop\Ajudsa de custo fapema\TRB DE LUANA_GRAFICOS\HISTOGRAMA foz.bmp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3895985" y="15907217"/>
            <a:ext cx="6902285" cy="3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5" descr="C:\Users\sti\Desktop\Ajudsa de custo fapema\TRB DE LUANA_GRAFICOS\HISTROGRAMA MEDIO.bmp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3860784" y="20119623"/>
            <a:ext cx="6904665" cy="369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6" descr="C:\Users\sti\Desktop\Ajudsa de custo fapema\TRB DE LUANA_GRAFICOS\HISTROGRAMA PORTO.bmp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6378461" y="20119623"/>
            <a:ext cx="7026188" cy="369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 descr="http://bp1.blogger.com/_1RIYNZovCXE/Rvfln9GxcQI/AAAAAAAAAAo/jb4aET_6iTw/s320/bacia+rio+anil1.jp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r="2733"/>
          <a:stretch>
            <a:fillRect/>
          </a:stretch>
        </p:blipFill>
        <p:spPr bwMode="auto">
          <a:xfrm>
            <a:off x="16343622" y="10977755"/>
            <a:ext cx="6968932" cy="8433186"/>
          </a:xfrm>
          <a:prstGeom prst="rect">
            <a:avLst/>
          </a:prstGeom>
          <a:noFill/>
        </p:spPr>
      </p:pic>
      <p:sp>
        <p:nvSpPr>
          <p:cNvPr id="2065" name="CaixaDeTexto 18"/>
          <p:cNvSpPr txBox="1">
            <a:spLocks noChangeArrowheads="1"/>
          </p:cNvSpPr>
          <p:nvPr/>
        </p:nvSpPr>
        <p:spPr bwMode="auto">
          <a:xfrm>
            <a:off x="16378795" y="19730651"/>
            <a:ext cx="6286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800" b="1"/>
              <a:t>Fig 01: Localização da bacia hidrográfica do rio Anil.</a:t>
            </a:r>
          </a:p>
        </p:txBody>
      </p:sp>
      <p:sp>
        <p:nvSpPr>
          <p:cNvPr id="3" name="CaixaDeTexto 19"/>
          <p:cNvSpPr txBox="1">
            <a:spLocks noChangeArrowheads="1"/>
          </p:cNvSpPr>
          <p:nvPr/>
        </p:nvSpPr>
        <p:spPr bwMode="auto">
          <a:xfrm>
            <a:off x="23961061" y="15453037"/>
            <a:ext cx="6286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800" b="1" dirty="0" err="1"/>
              <a:t>Fig</a:t>
            </a:r>
            <a:r>
              <a:rPr lang="pt-BR" sz="1800" b="1" dirty="0"/>
              <a:t> 01: Localização da bacia hidrográfica do rio Anil.</a:t>
            </a:r>
          </a:p>
        </p:txBody>
      </p:sp>
      <p:sp>
        <p:nvSpPr>
          <p:cNvPr id="2067" name="CaixaDeTexto 20"/>
          <p:cNvSpPr txBox="1">
            <a:spLocks noChangeArrowheads="1"/>
          </p:cNvSpPr>
          <p:nvPr/>
        </p:nvSpPr>
        <p:spPr bwMode="auto">
          <a:xfrm>
            <a:off x="23895339" y="19600638"/>
            <a:ext cx="6286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800" b="1"/>
              <a:t>Fig 01: Histograma foz </a:t>
            </a:r>
          </a:p>
        </p:txBody>
      </p:sp>
      <p:sp>
        <p:nvSpPr>
          <p:cNvPr id="2068" name="CaixaDeTexto 21"/>
          <p:cNvSpPr txBox="1">
            <a:spLocks noChangeArrowheads="1"/>
          </p:cNvSpPr>
          <p:nvPr/>
        </p:nvSpPr>
        <p:spPr bwMode="auto">
          <a:xfrm>
            <a:off x="16507381" y="24008266"/>
            <a:ext cx="6286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800" b="1"/>
              <a:t>Fig 01: Histograma  nascente</a:t>
            </a:r>
          </a:p>
        </p:txBody>
      </p:sp>
      <p:sp>
        <p:nvSpPr>
          <p:cNvPr id="2069" name="CaixaDeTexto 22"/>
          <p:cNvSpPr txBox="1">
            <a:spLocks noChangeArrowheads="1"/>
          </p:cNvSpPr>
          <p:nvPr/>
        </p:nvSpPr>
        <p:spPr bwMode="auto">
          <a:xfrm>
            <a:off x="23766753" y="24072559"/>
            <a:ext cx="6286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800" b="1" dirty="0" err="1"/>
              <a:t>Fig</a:t>
            </a:r>
            <a:r>
              <a:rPr lang="pt-BR" sz="1800" b="1" dirty="0"/>
              <a:t> 01: Histograma  médio curso</a:t>
            </a:r>
          </a:p>
        </p:txBody>
      </p:sp>
      <p:pic>
        <p:nvPicPr>
          <p:cNvPr id="4" name="Picture 19" descr="C:\Users\sti\Desktop\Ajudsa de custo fapema\TRB DE LUANA_GRAFICOS\FREQUENCIA ACUMULADA.bmp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6443267" y="24591254"/>
            <a:ext cx="6780653" cy="3564344"/>
          </a:xfrm>
          <a:prstGeom prst="rect">
            <a:avLst/>
          </a:prstGeom>
          <a:noFill/>
        </p:spPr>
      </p:pic>
      <p:sp>
        <p:nvSpPr>
          <p:cNvPr id="2074" name="CaixaDeTexto 33"/>
          <p:cNvSpPr txBox="1">
            <a:spLocks noChangeArrowheads="1"/>
          </p:cNvSpPr>
          <p:nvPr/>
        </p:nvSpPr>
        <p:spPr bwMode="auto">
          <a:xfrm>
            <a:off x="16507381" y="28414466"/>
            <a:ext cx="6286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800" b="1" dirty="0" err="1"/>
              <a:t>Fig</a:t>
            </a:r>
            <a:r>
              <a:rPr lang="pt-BR" sz="1800" b="1" dirty="0"/>
              <a:t> 01: Localização da bacia hidrográfica do rio Anil.</a:t>
            </a:r>
          </a:p>
        </p:txBody>
      </p:sp>
      <p:graphicFrame>
        <p:nvGraphicFramePr>
          <p:cNvPr id="27" name="Gráfico 26"/>
          <p:cNvGraphicFramePr/>
          <p:nvPr>
            <p:extLst>
              <p:ext uri="{D42A27DB-BD31-4B8C-83A1-F6EECF244321}">
                <p14:modId xmlns:p14="http://schemas.microsoft.com/office/powerpoint/2010/main" val="2067726101"/>
              </p:ext>
            </p:extLst>
          </p:nvPr>
        </p:nvGraphicFramePr>
        <p:xfrm>
          <a:off x="23960792" y="24526448"/>
          <a:ext cx="6675043" cy="3693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8" name="CaixaDeTexto 22"/>
          <p:cNvSpPr txBox="1">
            <a:spLocks noChangeArrowheads="1"/>
          </p:cNvSpPr>
          <p:nvPr/>
        </p:nvSpPr>
        <p:spPr bwMode="auto">
          <a:xfrm>
            <a:off x="23078775" y="28976918"/>
            <a:ext cx="6286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800" b="1" dirty="0" err="1"/>
              <a:t>Fig</a:t>
            </a:r>
            <a:r>
              <a:rPr lang="pt-BR" sz="1800" b="1" dirty="0"/>
              <a:t> 01: Histograma  médio curso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1166022" y="18410918"/>
            <a:ext cx="13678830" cy="646331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latin typeface="+mn-lt"/>
              </a:rPr>
              <a:t>METODOLOGIA</a:t>
            </a:r>
            <a:endParaRPr lang="pt-BR" sz="3600" dirty="0">
              <a:solidFill>
                <a:schemeClr val="bg1"/>
              </a:solidFill>
            </a:endParaRPr>
          </a:p>
        </p:txBody>
      </p:sp>
      <p:pic>
        <p:nvPicPr>
          <p:cNvPr id="5" name="Picture 4" descr="marca_III_CITS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165" y="1355826"/>
            <a:ext cx="8932267" cy="64807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1334</TotalTime>
  <Words>731</Words>
  <Application>Microsoft Office PowerPoint</Application>
  <PresentationFormat>Personalizar</PresentationFormat>
  <Paragraphs>28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O título do trabalho deve ser escrito em Arial com fonte 72, negrito. Podendo ou não utilizar caixa de alta  Autor¹; Autor²; Autor³; ¹Universidade Ceuma Rua Josué Montello, nº 1, Renascença II São Luís – MA, CEP 65.075-120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DENSIDADE DA COMUNIDADE FITOPLANCTÔNICA DE UMA LAGOA EUTROFIZADA  SÃO LUÍS –MA Rogrigues, E.H.C.1; Assunção, M.M.S. 1; Correia, M.M.F.²; Gonçalves.E.S.³. Universidade federal do Maranhão – UFMA/ Av. dos Portugueses s/n Campus do Bacanga – CEP: 65080 São Luís- MA. Departamento de Oceanografia e Limonologia, edu_fma@hotmail.com.¹; milena.ufma@yahoo.com.¹; mmarlucia@superig.com.br. ²; ewertongolv@hotmail.com.³.</dc:title>
  <dc:creator>eduardo</dc:creator>
  <cp:lastModifiedBy>Vera Alice Pereira Moreira Lima</cp:lastModifiedBy>
  <cp:revision>159</cp:revision>
  <dcterms:created xsi:type="dcterms:W3CDTF">2010-04-10T17:16:58Z</dcterms:created>
  <dcterms:modified xsi:type="dcterms:W3CDTF">2015-09-29T18:48:01Z</dcterms:modified>
</cp:coreProperties>
</file>